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59" r:id="rId5"/>
    <p:sldId id="257" r:id="rId6"/>
    <p:sldId id="261" r:id="rId7"/>
    <p:sldId id="268" r:id="rId8"/>
    <p:sldId id="264" r:id="rId9"/>
    <p:sldId id="271" r:id="rId10"/>
    <p:sldId id="265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1281" autoAdjust="0"/>
  </p:normalViewPr>
  <p:slideViewPr>
    <p:cSldViewPr>
      <p:cViewPr varScale="1">
        <p:scale>
          <a:sx n="61" d="100"/>
          <a:sy n="61" d="100"/>
        </p:scale>
        <p:origin x="16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ddohf\Downloads\Project%201_DC%20AirBnB%20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ddohf\Downloads\Project%201_DC%20AirBnB%20(4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Top 10</a:t>
            </a:r>
            <a:r>
              <a:rPr lang="en-US" baseline="0" dirty="0"/>
              <a:t> Hosts Revenues</a:t>
            </a:r>
            <a:endParaRPr lang="en-US" dirty="0"/>
          </a:p>
        </c:rich>
      </c:tx>
      <c:layout>
        <c:manualLayout>
          <c:xMode val="edge"/>
          <c:yMode val="edge"/>
          <c:x val="0.31206353112110985"/>
          <c:y val="1.868694822238129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'Prompt1(c)'!$Q$1</c:f>
              <c:strCache>
                <c:ptCount val="1"/>
                <c:pt idx="0">
                  <c:v> Total Revenue 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9"/>
            <c:invertIfNegative val="0"/>
            <c:bubble3D val="0"/>
            <c:spPr>
              <a:solidFill>
                <a:srgbClr val="C00000"/>
              </a:solidFill>
            </c:spPr>
          </c:dPt>
          <c:cat>
            <c:strRef>
              <c:f>'Prompt1(c)'!$P$2:$P$11</c:f>
              <c:strCache>
                <c:ptCount val="10"/>
                <c:pt idx="0">
                  <c:v>Ioanna</c:v>
                </c:pt>
                <c:pt idx="1">
                  <c:v>Elaine</c:v>
                </c:pt>
                <c:pt idx="2">
                  <c:v>Paul</c:v>
                </c:pt>
                <c:pt idx="3">
                  <c:v>Laura</c:v>
                </c:pt>
                <c:pt idx="4">
                  <c:v>Aaditya</c:v>
                </c:pt>
                <c:pt idx="5">
                  <c:v>Louis</c:v>
                </c:pt>
                <c:pt idx="6">
                  <c:v>Kristen</c:v>
                </c:pt>
                <c:pt idx="7">
                  <c:v>Elizabeth</c:v>
                </c:pt>
                <c:pt idx="8">
                  <c:v>Feras</c:v>
                </c:pt>
                <c:pt idx="9">
                  <c:v>Julia</c:v>
                </c:pt>
              </c:strCache>
            </c:strRef>
          </c:cat>
          <c:val>
            <c:numRef>
              <c:f>'Prompt1(c)'!$Q$2:$Q$11</c:f>
              <c:numCache>
                <c:formatCode>_("$"* #,##0_);_("$"* \(#,##0\);_("$"* "-"_);_(@_)</c:formatCode>
                <c:ptCount val="10"/>
                <c:pt idx="0">
                  <c:v>221052</c:v>
                </c:pt>
                <c:pt idx="1">
                  <c:v>148050</c:v>
                </c:pt>
                <c:pt idx="2">
                  <c:v>186792</c:v>
                </c:pt>
                <c:pt idx="3">
                  <c:v>920192</c:v>
                </c:pt>
                <c:pt idx="4">
                  <c:v>128140</c:v>
                </c:pt>
                <c:pt idx="5">
                  <c:v>162360</c:v>
                </c:pt>
                <c:pt idx="6">
                  <c:v>155800</c:v>
                </c:pt>
                <c:pt idx="7">
                  <c:v>180900</c:v>
                </c:pt>
                <c:pt idx="8">
                  <c:v>154290</c:v>
                </c:pt>
                <c:pt idx="9">
                  <c:v>514800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22176688"/>
        <c:axId val="-1422198992"/>
      </c:barChart>
      <c:catAx>
        <c:axId val="-14221766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22198992"/>
        <c:crosses val="autoZero"/>
        <c:auto val="1"/>
        <c:lblAlgn val="ctr"/>
        <c:lblOffset val="100"/>
        <c:noMultiLvlLbl val="0"/>
      </c:catAx>
      <c:valAx>
        <c:axId val="-1422198992"/>
        <c:scaling>
          <c:orientation val="minMax"/>
        </c:scaling>
        <c:delete val="0"/>
        <c:axPos val="l"/>
        <c:majorGridlines/>
        <c:numFmt formatCode="_(&quot;$&quot;* #,##0_);_(&quot;$&quot;* \(#,##0\);_(&quot;$&quot;* &quot;-&quot;_);_(@_)" sourceLinked="1"/>
        <c:majorTickMark val="out"/>
        <c:minorTickMark val="none"/>
        <c:tickLblPos val="nextTo"/>
        <c:crossAx val="-14221766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473631972474"/>
          <c:y val="0.16708333333333336"/>
          <c:w val="0.88389129483814521"/>
          <c:h val="0.43022018081073199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22188112"/>
        <c:axId val="-1422185392"/>
      </c:barChart>
      <c:catAx>
        <c:axId val="-142218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2185392"/>
        <c:crosses val="autoZero"/>
        <c:auto val="1"/>
        <c:lblAlgn val="ctr"/>
        <c:lblOffset val="100"/>
        <c:noMultiLvlLbl val="0"/>
      </c:catAx>
      <c:valAx>
        <c:axId val="-142218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21881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Average of </a:t>
            </a:r>
            <a:r>
              <a:rPr lang="en-US" sz="2000" dirty="0" smtClean="0"/>
              <a:t>Review</a:t>
            </a:r>
            <a:r>
              <a:rPr lang="en-US" sz="2000" baseline="0" dirty="0" smtClean="0"/>
              <a:t> </a:t>
            </a:r>
            <a:r>
              <a:rPr lang="en-US" sz="2000" dirty="0" smtClean="0"/>
              <a:t>Scores</a:t>
            </a:r>
            <a:r>
              <a:rPr lang="en-US" sz="2000" baseline="0" dirty="0" smtClean="0"/>
              <a:t> R</a:t>
            </a:r>
            <a:r>
              <a:rPr lang="en-US" sz="2000" dirty="0" smtClean="0"/>
              <a:t>ating</a:t>
            </a:r>
            <a:endParaRPr lang="en-US" sz="2000" dirty="0"/>
          </a:p>
        </c:rich>
      </c:tx>
      <c:layout>
        <c:manualLayout>
          <c:xMode val="edge"/>
          <c:yMode val="edge"/>
          <c:x val="0.28764133287686866"/>
          <c:y val="5.71428571428571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10870516185477"/>
          <c:y val="0.17171296296296298"/>
          <c:w val="0.88389129483814521"/>
          <c:h val="0.430220180810731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PROMBOT4!$B$31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</c:dPt>
          <c:cat>
            <c:strRef>
              <c:f>PROMBOT4!$A$32:$A$41</c:f>
              <c:strCache>
                <c:ptCount val="10"/>
                <c:pt idx="0">
                  <c:v>Capitol Hill</c:v>
                </c:pt>
                <c:pt idx="1">
                  <c:v>Mount Vernon Square</c:v>
                </c:pt>
                <c:pt idx="2">
                  <c:v>Judiciary Square</c:v>
                </c:pt>
                <c:pt idx="3">
                  <c:v>Logan Circle</c:v>
                </c:pt>
                <c:pt idx="4">
                  <c:v>West End</c:v>
                </c:pt>
                <c:pt idx="5">
                  <c:v>Dupont Circle</c:v>
                </c:pt>
                <c:pt idx="6">
                  <c:v>Foggy Bottom</c:v>
                </c:pt>
                <c:pt idx="7">
                  <c:v>Columbia Heights</c:v>
                </c:pt>
                <c:pt idx="8">
                  <c:v>Shaw</c:v>
                </c:pt>
                <c:pt idx="9">
                  <c:v>Downtown/Penn Quarter</c:v>
                </c:pt>
              </c:strCache>
            </c:strRef>
          </c:cat>
          <c:val>
            <c:numRef>
              <c:f>PROMBOT4!$B$32:$B$41</c:f>
              <c:numCache>
                <c:formatCode>General</c:formatCode>
                <c:ptCount val="10"/>
                <c:pt idx="0">
                  <c:v>94.601449275362313</c:v>
                </c:pt>
                <c:pt idx="1">
                  <c:v>94.203125</c:v>
                </c:pt>
                <c:pt idx="2">
                  <c:v>94.111111111111114</c:v>
                </c:pt>
                <c:pt idx="3">
                  <c:v>94.013071895424844</c:v>
                </c:pt>
                <c:pt idx="4">
                  <c:v>93.621621621621628</c:v>
                </c:pt>
                <c:pt idx="5">
                  <c:v>93.279503105590067</c:v>
                </c:pt>
                <c:pt idx="6">
                  <c:v>93.106382978723403</c:v>
                </c:pt>
                <c:pt idx="7">
                  <c:v>92.85507246376811</c:v>
                </c:pt>
                <c:pt idx="8">
                  <c:v>93.734693877551024</c:v>
                </c:pt>
                <c:pt idx="9">
                  <c:v>91.871794871794876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22183760"/>
        <c:axId val="-1422175600"/>
      </c:barChart>
      <c:catAx>
        <c:axId val="-142218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smtClean="0"/>
                  <a:t>Neighborhoods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9132614401460686"/>
              <c:y val="0.75840588676415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2175600"/>
        <c:crosses val="autoZero"/>
        <c:auto val="1"/>
        <c:lblAlgn val="ctr"/>
        <c:lblOffset val="100"/>
        <c:noMultiLvlLbl val="0"/>
      </c:catAx>
      <c:valAx>
        <c:axId val="-142217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smtClean="0"/>
                  <a:t>Average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2.298539313020655E-2"/>
              <c:y val="0.32344206974128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218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1CFB6-107C-427C-9CD9-23F9849C63A2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FE1C6-5DF8-4FB0-A5E0-458D7B6050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D3B98-8542-4DA6-AC0E-7B41922C33D8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CFE4C-6493-4F6E-B1E4-E17EF25BB7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9700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85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2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5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1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 we</a:t>
            </a:r>
            <a:r>
              <a:rPr lang="en-US" baseline="0" dirty="0" smtClean="0"/>
              <a:t> recommend investing in Airbnb property because DC is a promising market. Cost?? When it will be covered when gaining the average revenue of top ten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Property Type: Apartment/House</a:t>
            </a:r>
          </a:p>
          <a:p>
            <a:r>
              <a:rPr lang="en-US" dirty="0" smtClean="0"/>
              <a:t>Based on the average review rating scores &amp; the top ten generating</a:t>
            </a:r>
            <a:r>
              <a:rPr lang="en-US" baseline="0" dirty="0" smtClean="0"/>
              <a:t> revenue + students &amp; diplomats</a:t>
            </a:r>
          </a:p>
          <a:p>
            <a:r>
              <a:rPr lang="en-US" dirty="0" smtClean="0"/>
              <a:t>Neighborhood: </a:t>
            </a:r>
          </a:p>
          <a:p>
            <a:r>
              <a:rPr lang="en-US" dirty="0" smtClean="0"/>
              <a:t>Capitol Hill</a:t>
            </a:r>
          </a:p>
          <a:p>
            <a:pPr marL="0" indent="0">
              <a:buNone/>
            </a:pPr>
            <a:r>
              <a:rPr lang="en-US" dirty="0" smtClean="0"/>
              <a:t>Dupont Circle</a:t>
            </a:r>
          </a:p>
          <a:p>
            <a:pPr marL="0" indent="0">
              <a:buNone/>
            </a:pPr>
            <a:r>
              <a:rPr lang="en-US" dirty="0" smtClean="0"/>
              <a:t>Shaw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9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E46CD6-B033-4C21-B4EE-E0ADBC64DCAD}" type="datetimeFigureOut">
              <a:rPr lang="en-US" smtClean="0"/>
              <a:t>05/11/2018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Unit1: AirBnB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Should our investor invest in an </a:t>
            </a:r>
            <a:r>
              <a:rPr lang="en-US" b="1" dirty="0" smtClean="0"/>
              <a:t>AirBnB </a:t>
            </a:r>
            <a:r>
              <a:rPr lang="en-US" b="1" dirty="0"/>
              <a:t>hotel in Washington, D.C.? If so, in which neighborhood should they invest?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AutoShape 2" descr="Image result for Misk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4267200"/>
            <a:ext cx="234315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Misk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67200"/>
            <a:ext cx="234315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7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Q&amp;A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Fatemah Jaddoh &amp; Malak Alajmi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9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Sub-prompts Analysis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" y="1219200"/>
            <a:ext cx="92202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ID Duplicates checked-no duplicates found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Listing with 0 reviews were filtered, deleted in the mainsheet and removed to another sheet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Moved all unnecessary columns to a new sheet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Deleted rows that have 0 total revenue because they have 0 guests included</a:t>
            </a:r>
          </a:p>
          <a:p>
            <a:endParaRPr lang="en-US" dirty="0" smtClean="0"/>
          </a:p>
          <a:p>
            <a:r>
              <a:rPr lang="en-US" dirty="0"/>
              <a:t>Deleted listings outside DC (State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Deleted data with missing </a:t>
            </a:r>
            <a:r>
              <a:rPr lang="en-US" dirty="0" smtClean="0"/>
              <a:t>neighborhood</a:t>
            </a:r>
          </a:p>
          <a:p>
            <a:endParaRPr lang="en-US" dirty="0"/>
          </a:p>
          <a:p>
            <a:r>
              <a:rPr lang="en-US" dirty="0" smtClean="0"/>
              <a:t>Imputed </a:t>
            </a:r>
            <a:r>
              <a:rPr lang="en-US" dirty="0"/>
              <a:t>missing review rating scores by taking the average of the scores which is </a:t>
            </a:r>
            <a:r>
              <a:rPr lang="en-US" b="1" i="1" dirty="0" smtClean="0"/>
              <a:t>93.53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Assumption: </a:t>
            </a:r>
            <a:r>
              <a:rPr lang="en-US" dirty="0"/>
              <a:t>Review rating score is the average of reviews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Sub-Prompts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Prompt 1: Host revenue — How much revenue do successful hosts generate?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2: Property reviews — Which property types receive the most positive reviews</a:t>
            </a:r>
            <a:r>
              <a:rPr lang="en-US" dirty="0" smtClean="0"/>
              <a:t>?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3: Neighborhood popularity — Which neighborhoods host the most listings</a:t>
            </a:r>
            <a:r>
              <a:rPr lang="en-US" dirty="0" smtClean="0"/>
              <a:t>?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4: Neighborhood sentiment — Which neighborhoods receive the most positive reviews?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Sub-Prompts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Prompt 1: Host revenue — How much revenue do successful hosts generate?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249318"/>
              </p:ext>
            </p:extLst>
          </p:nvPr>
        </p:nvGraphicFramePr>
        <p:xfrm>
          <a:off x="381000" y="2133600"/>
          <a:ext cx="85344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7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Hosts in Generating Revenues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16129042"/>
              </p:ext>
            </p:extLst>
          </p:nvPr>
        </p:nvGraphicFramePr>
        <p:xfrm>
          <a:off x="685800" y="1219200"/>
          <a:ext cx="7315200" cy="39560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18268"/>
                <a:gridCol w="1626437"/>
                <a:gridCol w="3570495"/>
              </a:tblGrid>
              <a:tr h="54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Host 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Property Type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Neighborhood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Ioanna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Apartment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Downtown/Penn Quarter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Elaine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Near Northeast/H Street Corridor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8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Laura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House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Bloomingdale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Aaditya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Louis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LeDroit Park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Kristen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Kalorama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Elizabeth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Dupont 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Feras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Dupont 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Julia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Apartment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Dupont Circle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9600" y="5267609"/>
            <a:ext cx="24272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Apartment 50%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House 50%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6691" y="524552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Dupont Circle 30%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Shaw 20%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Others each holds 10%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87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Prompt 4: </a:t>
            </a:r>
            <a:r>
              <a:rPr lang="en-US" dirty="0" smtClean="0"/>
              <a:t>Which </a:t>
            </a:r>
            <a:r>
              <a:rPr lang="en-US" dirty="0"/>
              <a:t>neighborhoods receive the most positive reviews?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67556"/>
              </p:ext>
            </p:extLst>
          </p:nvPr>
        </p:nvGraphicFramePr>
        <p:xfrm>
          <a:off x="76200" y="1219200"/>
          <a:ext cx="9067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468902"/>
              </p:ext>
            </p:extLst>
          </p:nvPr>
        </p:nvGraphicFramePr>
        <p:xfrm>
          <a:off x="228600" y="1219200"/>
          <a:ext cx="8763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70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Which neighborhoods </a:t>
            </a:r>
            <a:r>
              <a:rPr lang="en-US" dirty="0" smtClean="0"/>
              <a:t>receive the </a:t>
            </a:r>
            <a:r>
              <a:rPr lang="en-US" dirty="0"/>
              <a:t>most positive reviews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84018714"/>
              </p:ext>
            </p:extLst>
          </p:nvPr>
        </p:nvGraphicFramePr>
        <p:xfrm>
          <a:off x="304800" y="1286310"/>
          <a:ext cx="8382001" cy="512402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70372"/>
                <a:gridCol w="2798923"/>
                <a:gridCol w="2912706"/>
              </a:tblGrid>
              <a:tr h="610037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 smtClean="0">
                          <a:effectLst/>
                        </a:rPr>
                        <a:t>Neighborhood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>
                          <a:effectLst/>
                        </a:rPr>
                        <a:t>Sum of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Host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L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istings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>
                          <a:effectLst/>
                        </a:rPr>
                        <a:t>Sum of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Number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of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R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eviews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Capitol Hill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1606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8317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Mount Vernon Square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1566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1262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Judiciary Square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999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379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Logan Circle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2638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3167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West End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6967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337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Dupont Circle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770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3459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Foggy Bottom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3641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545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Columbia Heights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993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3455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Shaw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93.73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381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Downtown/Penn Quarter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4081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1335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9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Should our investor invest in an </a:t>
            </a:r>
            <a:r>
              <a:rPr lang="en-US" b="1" dirty="0" smtClean="0"/>
              <a:t>AirBnB </a:t>
            </a:r>
            <a:r>
              <a:rPr lang="en-US" b="1" dirty="0"/>
              <a:t>hotel in Washington, D.C.? If so, in which neighborhood should they invest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r>
              <a:rPr lang="en-US" b="1" dirty="0" smtClean="0"/>
              <a:t>Yes!</a:t>
            </a:r>
            <a:endParaRPr lang="en-US" dirty="0" smtClean="0"/>
          </a:p>
          <a:p>
            <a:r>
              <a:rPr lang="en-US" sz="2400" b="1" dirty="0" smtClean="0"/>
              <a:t>Property Type: </a:t>
            </a:r>
            <a:r>
              <a:rPr lang="en-US" dirty="0" smtClean="0"/>
              <a:t>Apartment/House</a:t>
            </a:r>
          </a:p>
          <a:p>
            <a:r>
              <a:rPr lang="en-US" b="1" dirty="0" smtClean="0"/>
              <a:t>Neighborhood: </a:t>
            </a:r>
          </a:p>
          <a:p>
            <a:pPr marL="0" indent="0">
              <a:buNone/>
            </a:pPr>
            <a:r>
              <a:rPr lang="en-US" i="1" dirty="0" smtClean="0"/>
              <a:t>Capitol Hill</a:t>
            </a:r>
          </a:p>
          <a:p>
            <a:pPr marL="0" indent="0">
              <a:buNone/>
            </a:pPr>
            <a:r>
              <a:rPr lang="en-US" i="1" dirty="0" smtClean="0"/>
              <a:t>Dupont Circle</a:t>
            </a:r>
          </a:p>
          <a:p>
            <a:pPr marL="0" indent="0">
              <a:buNone/>
            </a:pPr>
            <a:r>
              <a:rPr lang="en-US" i="1" dirty="0" smtClean="0"/>
              <a:t>Shaw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57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0f0093bf-7bd3-4a50-b8f1-ade39314890d">
  <element uid="id_classification_nonbusiness" value=""/>
</sisl>
</file>

<file path=customXml/itemProps1.xml><?xml version="1.0" encoding="utf-8"?>
<ds:datastoreItem xmlns:ds="http://schemas.openxmlformats.org/officeDocument/2006/customXml" ds:itemID="{23BC8C93-DDB1-446F-92BA-9AC1139F015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185</TotalTime>
  <Words>451</Words>
  <Application>Microsoft Office PowerPoint</Application>
  <PresentationFormat>On-screen Show (4:3)</PresentationFormat>
  <Paragraphs>144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Bookman Old Style</vt:lpstr>
      <vt:lpstr>Calibri</vt:lpstr>
      <vt:lpstr>Gill Sans MT</vt:lpstr>
      <vt:lpstr>Wingdings</vt:lpstr>
      <vt:lpstr>Wingdings 3</vt:lpstr>
      <vt:lpstr>Origin</vt:lpstr>
      <vt:lpstr>Unit1: AirBnB Project</vt:lpstr>
      <vt:lpstr>Content</vt:lpstr>
      <vt:lpstr>Cleaning Data</vt:lpstr>
      <vt:lpstr>Sub-Prompts Analysis</vt:lpstr>
      <vt:lpstr>Sub-Prompts Analysis</vt:lpstr>
      <vt:lpstr>Top 10 Hosts in Generating Revenues</vt:lpstr>
      <vt:lpstr>Prompt 4: Which neighborhoods receive the most positive reviews?</vt:lpstr>
      <vt:lpstr> Which neighborhoods receive the most positive reviews</vt:lpstr>
      <vt:lpstr>Recommendations</vt:lpstr>
      <vt:lpstr>Thank you!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News</dc:creator>
  <cp:keywords>AEC General</cp:keywords>
  <cp:lastModifiedBy>Jaddoh, Fatma</cp:lastModifiedBy>
  <cp:revision>18</cp:revision>
  <dcterms:created xsi:type="dcterms:W3CDTF">2018-11-04T05:20:29Z</dcterms:created>
  <dcterms:modified xsi:type="dcterms:W3CDTF">2018-11-05T13:39:36Z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924f6ffe-fa30-4c5a-a17f-8285ffb98c50</vt:lpwstr>
  </property>
  <property fmtid="{D5CDD505-2E9C-101B-9397-08002B2CF9AE}" pid="3" name="bjSaver">
    <vt:lpwstr>8/5OdYArzYdOVH0/FuWJ5pWUBLPzK821</vt:lpwstr>
  </property>
  <property fmtid="{D5CDD505-2E9C-101B-9397-08002B2CF9AE}" pid="4" name="bjDocumentLabelXML">
    <vt:lpwstr>&lt;?xml version="1.0" encoding="us-ascii"?&gt;&lt;sisl xmlns:xsd="http://www.w3.org/2001/XMLSchema" xmlns:xsi="http://www.w3.org/2001/XMLSchema-instance" sislVersion="0" policy="0f0093bf-7bd3-4a50-b8f1-ade39314890d" xmlns="http://www.boldonjames.com/2008/01/sie/i</vt:lpwstr>
  </property>
  <property fmtid="{D5CDD505-2E9C-101B-9397-08002B2CF9AE}" pid="5" name="bjDocumentLabelXML-0">
    <vt:lpwstr>nternal/label"&gt;&lt;element uid="id_classification_nonbusiness" value="" /&gt;&lt;/sisl&gt;</vt:lpwstr>
  </property>
  <property fmtid="{D5CDD505-2E9C-101B-9397-08002B2CF9AE}" pid="6" name="bjDocumentSecurityLabel">
    <vt:lpwstr>AEC General</vt:lpwstr>
  </property>
  <property fmtid="{D5CDD505-2E9C-101B-9397-08002B2CF9AE}" pid="7" name="DLP_Prop">
    <vt:lpwstr>GENERALaec123654789</vt:lpwstr>
  </property>
</Properties>
</file>